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  <p:sldMasterId id="2147483708" r:id="rId2"/>
  </p:sldMasterIdLst>
  <p:notesMasterIdLst>
    <p:notesMasterId r:id="rId12"/>
  </p:notesMasterIdLst>
  <p:sldIdLst>
    <p:sldId id="273" r:id="rId3"/>
    <p:sldId id="257" r:id="rId4"/>
    <p:sldId id="274" r:id="rId5"/>
    <p:sldId id="275" r:id="rId6"/>
    <p:sldId id="289" r:id="rId7"/>
    <p:sldId id="292" r:id="rId8"/>
    <p:sldId id="293" r:id="rId9"/>
    <p:sldId id="290" r:id="rId10"/>
    <p:sldId id="286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4448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2893" autoAdjust="0"/>
  </p:normalViewPr>
  <p:slideViewPr>
    <p:cSldViewPr snapToGrid="0" snapToObjects="1">
      <p:cViewPr varScale="1">
        <p:scale>
          <a:sx n="81" d="100"/>
          <a:sy n="81" d="100"/>
        </p:scale>
        <p:origin x="-149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57470-FD3F-994C-BD46-2D13F23739AC}" type="datetimeFigureOut">
              <a:rPr lang="ru-RU" smtClean="0"/>
              <a:pPr/>
              <a:t>31.05.2024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58BC8-2F1F-BE4B-83FA-71165AF1B3E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89905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7721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21152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0501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58BC8-2F1F-BE4B-83FA-71165AF1B3EB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3196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A76D7-1995-4B72-BABC-5EB4AFEF015A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3588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FB22-69CF-490E-BFF9-2AF8A13FA889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9181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8BE34-63EC-4F5C-942A-6B12EC93CA4E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92740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54AE8-75C2-2242-AFED-78495F10DB34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74236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61FDC-EED4-304B-8B4D-FDCE45D49F11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47614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4F3F-EC80-324E-B3D9-82639530254F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75811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A93F-2939-E041-8C11-907132C4B220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0874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2144-A576-3D4D-8985-ED50B8D19BE8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9416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1227-739B-A645-8F39-ACE61F92B391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8995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A1E7F-B016-7743-8091-B03580650992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49573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8024-C918-F948-8048-FE2CDDE192F5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40944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D97CB-7C82-4172-B262-A8855E025BBE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44593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23ED-DA8C-D14C-8478-6795D9463B19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85950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5EC0-2547-3641-AE6F-7DF230143C08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640963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84B-29CF-264A-B068-992488826BD2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3903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1C5DE-E59F-46C9-A61B-F860832A7B2F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846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D871-AFA8-484E-A951-418D08EB6699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2020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534B-FC02-440F-908C-C33359126DC9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8866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CBDA-072C-4B00-B09C-9CADB3326181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33505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45ED7-1EF6-4D03-8308-3DD7B5FC03EB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77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3FB4-4F93-480D-983F-747517C2B4F1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536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8CEA-ED9A-46CB-8E68-EDAF3D6EA3FB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767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t="2000" r="-32000" b="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66BA-2B9F-480C-AE69-6218B3E15BCB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898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A4562-BB08-2142-8017-9EEBEF468BE3}" type="datetime1">
              <a:rPr lang="ru-RU" smtClean="0"/>
              <a:pPr/>
              <a:t>31.05.2024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91B08-7AC1-6D4A-B34A-188C37328BB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0396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5000" b="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88999" y="3139126"/>
            <a:ext cx="7306733" cy="880534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rgbClr val="044485"/>
                </a:solidFill>
                <a:latin typeface="+mn-lt"/>
              </a:rPr>
              <a:t>Создание измерителя LC (индуктивности и емкости) на Atmega328P</a:t>
            </a:r>
            <a:endParaRPr lang="ru-RU" sz="3600" b="1" dirty="0">
              <a:solidFill>
                <a:srgbClr val="044485"/>
              </a:solidFill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4232635"/>
            <a:ext cx="6934200" cy="165576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44485"/>
                </a:solidFill>
              </a:rPr>
              <a:t>Название </a:t>
            </a:r>
            <a:r>
              <a:rPr lang="ru-RU" sz="2400" dirty="0" smtClean="0">
                <a:solidFill>
                  <a:srgbClr val="044485"/>
                </a:solidFill>
              </a:rPr>
              <a:t>команды-</a:t>
            </a:r>
            <a:r>
              <a:rPr lang="ru-RU" sz="2400" dirty="0" err="1" smtClean="0">
                <a:solidFill>
                  <a:srgbClr val="044485"/>
                </a:solidFill>
              </a:rPr>
              <a:t>Мортерик</a:t>
            </a:r>
            <a:endParaRPr lang="ru-RU" sz="2400" dirty="0">
              <a:solidFill>
                <a:srgbClr val="04448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C49C5E-6693-40EF-8391-7C1D336B49F1}"/>
              </a:ext>
            </a:extLst>
          </p:cNvPr>
          <p:cNvSpPr txBox="1"/>
          <p:nvPr/>
        </p:nvSpPr>
        <p:spPr>
          <a:xfrm>
            <a:off x="4542365" y="60048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rgbClr val="044485"/>
                </a:solidFill>
              </a:rPr>
              <a:t>Куратор-Самарин Михаил Петрович</a:t>
            </a:r>
            <a:endParaRPr lang="ru-RU" sz="1800" dirty="0">
              <a:solidFill>
                <a:srgbClr val="04448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733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Команда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2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344" name="Picture 8" descr="https://sun9-19.userapi.com/impg/JlICFuS32tPS-2mMFDqMphWXJc2uE0lQULjuwQ/InS2uJ_oZMM.jpg?size=810x1080&amp;quality=96&amp;sign=3da59b3011302c3cd2cfe30647d68398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0808" y="1859601"/>
            <a:ext cx="1581813" cy="2109084"/>
          </a:xfrm>
          <a:prstGeom prst="rect">
            <a:avLst/>
          </a:prstGeom>
          <a:noFill/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153027" y="4106481"/>
            <a:ext cx="3002696" cy="2755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ru-RU" sz="1400" dirty="0" smtClean="0"/>
              <a:t>Овчинников Максим Александрович</a:t>
            </a: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46" name="Picture 10" descr="https://sun3-24.userapi.com/impg/nxZa68c0RqWRXnQqouN858AV96fO5CDWmuKkPA/BQnSdBjsTQU.jpg?size=1620x2160&amp;quality=96&amp;sign=7ea976ec65cc42a4ff4145abf3d078f8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365" y="1859601"/>
            <a:ext cx="1712990" cy="2283987"/>
          </a:xfrm>
          <a:prstGeom prst="rect">
            <a:avLst/>
          </a:prstGeom>
          <a:noFill/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5639614" y="4244277"/>
            <a:ext cx="2591855" cy="2755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ru-RU" sz="1400" dirty="0" smtClean="0"/>
              <a:t>Гришина Татьяна Дмитриевна</a:t>
            </a: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547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 smtClean="0">
                <a:solidFill>
                  <a:srgbClr val="044485"/>
                </a:solidFill>
              </a:rPr>
              <a:t>Идея и цель </a:t>
            </a:r>
            <a:r>
              <a:rPr lang="ru-RU" b="1" dirty="0">
                <a:solidFill>
                  <a:srgbClr val="044485"/>
                </a:solidFill>
              </a:rPr>
              <a:t>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47" y="1753386"/>
            <a:ext cx="791456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Измеритель LC - это прибор, предназначенный для измерения параметров электрических цепей, связанных с индуктивностью (L) и емкостью (C). Этот прибор может использоваться для определения значений индуктивности и емкости в электрических цепях, что важно для различных электронных и электротехнических приложений. </a:t>
            </a:r>
          </a:p>
          <a:p>
            <a:endParaRPr lang="ru-RU" dirty="0" smtClean="0"/>
          </a:p>
          <a:p>
            <a:r>
              <a:rPr lang="ru-RU" dirty="0" smtClean="0"/>
              <a:t>Он измеряет емкость от 0,1 пФ до 5 мкФ и индуктивность от 0,1 мкГн до 5 Гн с точностью 2...3%. Принцип работы его основан на измерении энергии, накапливаемой в электрическом поле конденсатора и магнитном поле катушки. </a:t>
            </a:r>
          </a:p>
          <a:p>
            <a:endParaRPr lang="ru-RU" dirty="0" smtClean="0">
              <a:cs typeface="Times New Roman" panose="02020603050405020304" pitchFamily="18" charset="0"/>
            </a:endParaRPr>
          </a:p>
          <a:p>
            <a:r>
              <a:rPr lang="ru-RU" dirty="0" smtClean="0">
                <a:cs typeface="Times New Roman" panose="02020603050405020304" pitchFamily="18" charset="0"/>
              </a:rPr>
              <a:t>Цель проекта</a:t>
            </a:r>
          </a:p>
          <a:p>
            <a:r>
              <a:rPr lang="ru-RU" dirty="0" smtClean="0"/>
              <a:t>Разработать прибор - измеритель LC на плате </a:t>
            </a:r>
            <a:r>
              <a:rPr lang="ru-RU" dirty="0" err="1" smtClean="0"/>
              <a:t>Arduino-Pro-Mini</a:t>
            </a:r>
            <a:r>
              <a:rPr lang="ru-RU" dirty="0" smtClean="0"/>
              <a:t> с применением LCD индикатора. Научиться писать программу на СИ и применять программатор для загрузки скетча в микроконтроллер.</a:t>
            </a:r>
          </a:p>
          <a:p>
            <a:endParaRPr lang="ru-RU" dirty="0" smtClean="0">
              <a:cs typeface="Times New Roman" panose="02020603050405020304" pitchFamily="18" charset="0"/>
            </a:endParaRPr>
          </a:p>
          <a:p>
            <a:endParaRPr lang="ru-RU" dirty="0"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36659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0808" y="238191"/>
            <a:ext cx="7134420" cy="530195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>
                <a:solidFill>
                  <a:srgbClr val="044485"/>
                </a:solidFill>
              </a:rPr>
              <a:t>Целевая аудитория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4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747" y="1480008"/>
            <a:ext cx="82372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Целевая аудитория измерителя LC включает в себя следующие группы людей: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1. Профессиональные электротехники и инженеры, занимающиеся проектированием, настройкой и обслуживанием электрических цепей.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2. Радиолюбители и энтузиасты, занимающиеся хобби в области электроники, радиосвязи и строительства различных электронных устройств.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3. Студенты и обучающиеся, изучающие электротехнику, радиотехнику, электронику и связанные с ними области науки и техники.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4. Технические специалисты и техники, работающие в сфере технического обслуживания и ремонта электронных устройств.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5. Люди, занимающиеся разработкой и производством электронной аппаратуры и устройств.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="" xmlns:p14="http://schemas.microsoft.com/office/powerpoint/2010/main" val="275420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9971" y="204789"/>
            <a:ext cx="2858045" cy="642407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44485"/>
                </a:solidFill>
              </a:rPr>
              <a:t>	 Задачи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159497"/>
            <a:ext cx="7886700" cy="5270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В период третьей итерации у нас стояли следующие задачи:</a:t>
            </a:r>
          </a:p>
          <a:p>
            <a:pPr>
              <a:buNone/>
            </a:pP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92747" y="1411804"/>
            <a:ext cx="7886700" cy="49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rgbClr val="04448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747" y="1904214"/>
            <a:ext cx="8375244" cy="196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404" y="4177401"/>
            <a:ext cx="3191391" cy="217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4038" y="4177401"/>
            <a:ext cx="4456599" cy="215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9584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9971" y="204789"/>
            <a:ext cx="2858045" cy="642407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44485"/>
                </a:solidFill>
              </a:rPr>
              <a:t>	Работа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92747" y="1411804"/>
            <a:ext cx="7886700" cy="49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rgbClr val="04448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https://sun9-32.userapi.com/impg/Ay2f5gerkMVLW130FCyONnGnw8ptpShf7jaSXw/X1JbHLhzw4w.jpg?size=2553x1573&amp;quality=96&amp;sign=8bffbb92f109908808954d130affa885&amp;type=alb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009" y="1292188"/>
            <a:ext cx="3142883" cy="1936449"/>
          </a:xfrm>
          <a:prstGeom prst="rect">
            <a:avLst/>
          </a:prstGeom>
          <a:noFill/>
        </p:spPr>
      </p:pic>
      <p:pic>
        <p:nvPicPr>
          <p:cNvPr id="5124" name="Picture 4" descr="https://sun9-30.userapi.com/impg/dQei3Lw_EK9L2C3qn9J7K39C8cQRO14xCm7LSw/UAWJJOu8wxc.jpg?size=2560x1551&amp;quality=96&amp;sign=61b2c96275321f5455bb69d09bcef445&amp;type=alb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0791" y="1292188"/>
            <a:ext cx="3258655" cy="1974287"/>
          </a:xfrm>
          <a:prstGeom prst="rect">
            <a:avLst/>
          </a:prstGeom>
          <a:noFill/>
        </p:spPr>
      </p:pic>
      <p:pic>
        <p:nvPicPr>
          <p:cNvPr id="5126" name="Picture 6" descr="https://sun9-56.userapi.com/impg/twx-aQ2GczzyZaS5CGKkxK4FDMsr-9WRMigkjw/VyfsyD3UdNE.jpg?size=2545x1769&amp;quality=96&amp;sign=fc7bd0a663a8878ff95da62d900aa87d&amp;type=alb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1193" y="3657852"/>
            <a:ext cx="3626757" cy="2520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9584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62601" y="204789"/>
            <a:ext cx="3545416" cy="642407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44485"/>
                </a:solidFill>
              </a:rPr>
              <a:t>	Регулярность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92747" y="1411804"/>
            <a:ext cx="7886700" cy="49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rgbClr val="04448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264" y="1670624"/>
            <a:ext cx="8470736" cy="434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39584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57305" y="204789"/>
            <a:ext cx="2858045" cy="642407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44485"/>
                </a:solidFill>
              </a:rPr>
              <a:t>	  </a:t>
            </a:r>
            <a:r>
              <a:rPr lang="ru-RU" sz="3000" b="1" dirty="0" smtClean="0">
                <a:solidFill>
                  <a:srgbClr val="044485"/>
                </a:solidFill>
              </a:rPr>
              <a:t>Рефлексия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1159496"/>
            <a:ext cx="7886700" cy="5561979"/>
          </a:xfrm>
        </p:spPr>
        <p:txBody>
          <a:bodyPr>
            <a:normAutofit/>
          </a:bodyPr>
          <a:lstStyle/>
          <a:p>
            <a:r>
              <a:rPr lang="ru-RU" sz="1800" dirty="0" smtClean="0"/>
              <a:t>В этот период работы над проектом мы столкнулись с некоторыми техническими сложностями:</a:t>
            </a:r>
          </a:p>
          <a:p>
            <a:r>
              <a:rPr lang="ru-RU" sz="1800" dirty="0" smtClean="0"/>
              <a:t>Рисунок платы печатался не на свежей бумаге, а на  журнальных листах, из-за чего на текстолит частично перевелся текст с журнала. Медь под ними не вытравилась, появились ненужные перемычки между дорожками платы, которые пришлось механически удалять.</a:t>
            </a:r>
          </a:p>
          <a:p>
            <a:r>
              <a:rPr lang="ru-RU" sz="1800" dirty="0" smtClean="0"/>
              <a:t>При переносе рисунка часть тонера не перевелась на текстолит; часть дорожек из-за этого не пропечаталась, их пришлось восстанавливать проводами-перемычками.</a:t>
            </a:r>
          </a:p>
          <a:p>
            <a:r>
              <a:rPr lang="ru-RU" sz="1800" dirty="0" smtClean="0"/>
              <a:t>Также из за отсутствия некоторых деталей в магазинах, их пришлось заменять аналогами. Из за этого пришлось дорабатывать прошивку: менять методы вывода текста для корректного отображения на дисплее.</a:t>
            </a:r>
          </a:p>
          <a:p>
            <a:r>
              <a:rPr lang="ru-RU" sz="1800" dirty="0" smtClean="0"/>
              <a:t>Во все время работы над проектом мы только незначительно меняли намеченный в начале календарный план, это значит, что он был верно спроектирован.</a:t>
            </a:r>
          </a:p>
          <a:p>
            <a:r>
              <a:rPr lang="ru-RU" sz="1800" dirty="0" smtClean="0"/>
              <a:t>Но анализируя всю проделанную работу можно сделать вывод, что в следующий раз нужно сначала опробовать отдельные методы на тестовых образцах, и потом делать итоговый, чтобы избежать некоторых, описанных ранее технических проблем.</a:t>
            </a:r>
          </a:p>
          <a:p>
            <a:pPr>
              <a:buNone/>
            </a:pP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91B08-7AC1-6D4A-B34A-188C37328BB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92747" y="1411804"/>
            <a:ext cx="7886700" cy="49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rgbClr val="04448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584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746" y="1357864"/>
            <a:ext cx="8636650" cy="530195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>
                <a:solidFill>
                  <a:srgbClr val="044485"/>
                </a:solidFill>
              </a:rPr>
              <a:t>Спасибо за внимание!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2747" y="2702653"/>
            <a:ext cx="7886700" cy="14526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44485"/>
                </a:solidFill>
              </a:rPr>
              <a:t>Тема </a:t>
            </a:r>
            <a:r>
              <a:rPr lang="ru-RU" dirty="0" smtClean="0">
                <a:solidFill>
                  <a:srgbClr val="044485"/>
                </a:solidFill>
              </a:rPr>
              <a:t>проекта - </a:t>
            </a:r>
            <a:r>
              <a:rPr lang="ru-RU" sz="2400" dirty="0" smtClean="0">
                <a:solidFill>
                  <a:srgbClr val="044485"/>
                </a:solidFill>
              </a:rPr>
              <a:t>Создание измерителя LC (индуктивности и емкости) на Atmega328P</a:t>
            </a:r>
            <a:endParaRPr lang="ru-RU" dirty="0">
              <a:solidFill>
                <a:srgbClr val="044485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44485"/>
                </a:solidFill>
              </a:rPr>
              <a:t>Название </a:t>
            </a:r>
            <a:r>
              <a:rPr lang="ru-RU" dirty="0" smtClean="0">
                <a:solidFill>
                  <a:srgbClr val="044485"/>
                </a:solidFill>
              </a:rPr>
              <a:t>команды – </a:t>
            </a:r>
            <a:r>
              <a:rPr lang="ru-RU" sz="2000" dirty="0" err="1" smtClean="0">
                <a:solidFill>
                  <a:srgbClr val="044485"/>
                </a:solidFill>
              </a:rPr>
              <a:t>Мортерик</a:t>
            </a:r>
            <a:endParaRPr lang="ru-RU" dirty="0">
              <a:solidFill>
                <a:srgbClr val="044485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044485"/>
                </a:solidFill>
              </a:rPr>
              <a:t>Ссылка на </a:t>
            </a:r>
            <a:r>
              <a:rPr lang="ru-RU" dirty="0" err="1" smtClean="0">
                <a:solidFill>
                  <a:srgbClr val="044485"/>
                </a:solidFill>
              </a:rPr>
              <a:t>репозиторий</a:t>
            </a:r>
            <a:r>
              <a:rPr lang="ru-RU" dirty="0" smtClean="0">
                <a:solidFill>
                  <a:srgbClr val="044485"/>
                </a:solidFill>
              </a:rPr>
              <a:t> - </a:t>
            </a:r>
            <a:r>
              <a:rPr lang="en-US" dirty="0" smtClean="0">
                <a:solidFill>
                  <a:srgbClr val="044485"/>
                </a:solidFill>
              </a:rPr>
              <a:t>https://github.com/GrishinaTanya/-LC-</a:t>
            </a:r>
            <a:endParaRPr lang="ru-RU" dirty="0">
              <a:solidFill>
                <a:srgbClr val="044485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765860" y="6349224"/>
            <a:ext cx="2057400" cy="365125"/>
          </a:xfrm>
        </p:spPr>
        <p:txBody>
          <a:bodyPr/>
          <a:lstStyle/>
          <a:p>
            <a:fld id="{C0A91B08-7AC1-6D4A-B34A-188C37328BB5}" type="slidenum">
              <a:rPr lang="ru-RU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84106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354</Words>
  <Application>Microsoft Office PowerPoint</Application>
  <PresentationFormat>Экран (4:3)</PresentationFormat>
  <Paragraphs>43</Paragraphs>
  <Slides>9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Тема Office</vt:lpstr>
      <vt:lpstr>1_Тема Office</vt:lpstr>
      <vt:lpstr>Создание измерителя LC (индуктивности и емкости) на Atmega328P</vt:lpstr>
      <vt:lpstr>Команда</vt:lpstr>
      <vt:lpstr>Идея и цель проекта</vt:lpstr>
      <vt:lpstr>Целевая аудитория</vt:lpstr>
      <vt:lpstr>  Задачи</vt:lpstr>
      <vt:lpstr> Работа</vt:lpstr>
      <vt:lpstr> Регулярность</vt:lpstr>
      <vt:lpstr>   Рефлексия</vt:lpstr>
      <vt:lpstr>Спасибо за внимание!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Рецензент</dc:creator>
  <cp:lastModifiedBy>NON</cp:lastModifiedBy>
  <cp:revision>66</cp:revision>
  <dcterms:created xsi:type="dcterms:W3CDTF">2017-10-21T13:35:42Z</dcterms:created>
  <dcterms:modified xsi:type="dcterms:W3CDTF">2024-05-30T20:43:29Z</dcterms:modified>
</cp:coreProperties>
</file>